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3" r:id="rId6"/>
    <p:sldId id="264" r:id="rId7"/>
    <p:sldId id="262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janhavijitesh@outlook.com" initials="k" lastIdx="1" clrIdx="0">
    <p:extLst>
      <p:ext uri="{19B8F6BF-5375-455C-9EA6-DF929625EA0E}">
        <p15:presenceInfo xmlns:p15="http://schemas.microsoft.com/office/powerpoint/2012/main" userId="6b678bf48fdae0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CCDC"/>
    <a:srgbClr val="3FC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-66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525" y="2106875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WIRELESS CHARGER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                                            </a:t>
            </a:r>
            <a:r>
              <a:rPr lang="en-US" dirty="0" err="1"/>
              <a:t>Pralhad</a:t>
            </a:r>
            <a:r>
              <a:rPr lang="en-US" dirty="0"/>
              <a:t> </a:t>
            </a:r>
            <a:r>
              <a:rPr lang="en-US" dirty="0" err="1"/>
              <a:t>KaraD</a:t>
            </a:r>
            <a:r>
              <a:rPr lang="en-US" dirty="0"/>
              <a:t>       112107027</a:t>
            </a:r>
          </a:p>
          <a:p>
            <a:pPr marL="0" indent="0">
              <a:buNone/>
            </a:pPr>
            <a:r>
              <a:rPr lang="en-US" dirty="0"/>
              <a:t>                                            </a:t>
            </a:r>
            <a:r>
              <a:rPr lang="en-US" dirty="0" err="1"/>
              <a:t>Janhavi</a:t>
            </a:r>
            <a:r>
              <a:rPr lang="en-US" dirty="0"/>
              <a:t> Kulkarni    112107030</a:t>
            </a:r>
          </a:p>
          <a:p>
            <a:pPr marL="0" indent="0">
              <a:buNone/>
            </a:pPr>
            <a:r>
              <a:rPr lang="en-US" dirty="0"/>
              <a:t>                                              Abhishek Mane      112107034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498C9-0F7D-886B-EFDA-72E0175640EB}"/>
              </a:ext>
            </a:extLst>
          </p:cNvPr>
          <p:cNvSpPr txBox="1"/>
          <p:nvPr/>
        </p:nvSpPr>
        <p:spPr>
          <a:xfrm flipH="1">
            <a:off x="9647661" y="6099899"/>
            <a:ext cx="2829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 the guidance of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Ms. D. V.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Niture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             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A7996-4A8B-4978-D367-40172557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0" y="0"/>
            <a:ext cx="75590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DB8D5C-E5CB-3F91-1F40-C0BE50F703E2}"/>
              </a:ext>
            </a:extLst>
          </p:cNvPr>
          <p:cNvSpPr txBox="1"/>
          <p:nvPr/>
        </p:nvSpPr>
        <p:spPr>
          <a:xfrm>
            <a:off x="1083076" y="1313895"/>
            <a:ext cx="397719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  <a:cs typeface="Times New Roman" panose="02020603050405020304" pitchFamily="18" charset="0"/>
              </a:rPr>
              <a:t>CONTENT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∙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INTRODUCTION</a:t>
            </a:r>
            <a:endParaRPr lang="en-US" sz="2400" dirty="0">
              <a:latin typeface="+mj-lt"/>
            </a:endParaRPr>
          </a:p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∙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AIM</a:t>
            </a:r>
          </a:p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∙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OBJECTIVE</a:t>
            </a:r>
          </a:p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∙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</a:rPr>
              <a:t>COMPONENTS</a:t>
            </a:r>
          </a:p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∙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CIRCUIT DIAGRAM</a:t>
            </a:r>
          </a:p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∙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CONCLUSION</a:t>
            </a:r>
          </a:p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∙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REFERENCES</a:t>
            </a:r>
            <a:endParaRPr lang="en-US" sz="2400" dirty="0">
              <a:latin typeface="+mj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6000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8D3805-0119-E958-005C-08DDB5234E61}"/>
              </a:ext>
            </a:extLst>
          </p:cNvPr>
          <p:cNvSpPr txBox="1"/>
          <p:nvPr/>
        </p:nvSpPr>
        <p:spPr>
          <a:xfrm>
            <a:off x="1509204" y="816745"/>
            <a:ext cx="944584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                                                            INTRODUCTION</a:t>
            </a:r>
          </a:p>
          <a:p>
            <a:endParaRPr lang="en-US" dirty="0"/>
          </a:p>
          <a:p>
            <a:r>
              <a:rPr lang="en-US" sz="2800" dirty="0"/>
              <a:t>Wireless charging, also known as inductive charging, utilizes the principles of electromagnetic induction to transfer power wirelessly between a charger (transmitter) and a compatible device (receiver). It relies on the concept of creating a magnetic field to induce an electric current in a nearby receiver, enabling the charging process.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561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2AD3886-2AB9-63A7-8E89-68765F92F9ED}"/>
              </a:ext>
            </a:extLst>
          </p:cNvPr>
          <p:cNvSpPr txBox="1"/>
          <p:nvPr/>
        </p:nvSpPr>
        <p:spPr>
          <a:xfrm>
            <a:off x="2867487" y="727969"/>
            <a:ext cx="843392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AIM</a:t>
            </a:r>
          </a:p>
          <a:p>
            <a:endParaRPr lang="en-IN" sz="20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+mj-lt"/>
                <a:cs typeface="Times New Roman" panose="02020603050405020304" pitchFamily="18" charset="0"/>
              </a:rPr>
              <a:t>∙</a:t>
            </a:r>
            <a:r>
              <a:rPr lang="en-IN" sz="2000" dirty="0">
                <a:latin typeface="+mj-lt"/>
                <a:cs typeface="Times New Roman" panose="02020603050405020304" pitchFamily="18" charset="0"/>
              </a:rPr>
              <a:t>  To design a wireless charger.</a:t>
            </a:r>
          </a:p>
          <a:p>
            <a:r>
              <a:rPr lang="en-US" sz="2000" b="1" dirty="0">
                <a:latin typeface="+mj-lt"/>
                <a:cs typeface="Times New Roman" panose="02020603050405020304" pitchFamily="18" charset="0"/>
              </a:rPr>
              <a:t>∙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 The aim of this project is to demonstrate the concept of wireless mobile   </a:t>
            </a:r>
          </a:p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   charging system using the principle of inductive coupling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sz="3200" b="1" dirty="0"/>
              <a:t>OBJECTIVE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+mj-lt"/>
                <a:cs typeface="Times New Roman" panose="02020603050405020304" pitchFamily="18" charset="0"/>
              </a:rPr>
              <a:t>∙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Aimed at eliminating the problems of wired technology and  demonstrating the     </a:t>
            </a:r>
          </a:p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  easiness of wireless communication systems promoting greater convenience and  </a:t>
            </a:r>
          </a:p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  ubiquity for charging everyday devices.</a:t>
            </a:r>
          </a:p>
          <a:p>
            <a:r>
              <a:rPr lang="en-IN" sz="2000" b="1" kern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∙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By designing and constructing a method by circuit to transmit electrical power  </a:t>
            </a:r>
          </a:p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  wirelessly from source to device, we will eliminate the use of cables in the charging   </a:t>
            </a:r>
          </a:p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  process, thus making it simpler and easier to charge a low power device.</a:t>
            </a:r>
            <a:endParaRPr lang="en-IN" sz="2000" kern="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023634-4E04-2BAC-BED3-7386DD08B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8" t="-1067"/>
          <a:stretch/>
        </p:blipFill>
        <p:spPr>
          <a:xfrm>
            <a:off x="0" y="-73152"/>
            <a:ext cx="5380696" cy="6931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C68FB-0A1B-E70F-FF6D-C6ACA65270FC}"/>
              </a:ext>
            </a:extLst>
          </p:cNvPr>
          <p:cNvSpPr txBox="1"/>
          <p:nvPr/>
        </p:nvSpPr>
        <p:spPr>
          <a:xfrm>
            <a:off x="6891528" y="1225296"/>
            <a:ext cx="484022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COMPONENTS</a:t>
            </a:r>
          </a:p>
          <a:p>
            <a:endParaRPr lang="en-US" b="1" dirty="0">
              <a:latin typeface="+mj-lt"/>
            </a:endParaRPr>
          </a:p>
          <a:p>
            <a:pPr lvl="0"/>
            <a:r>
              <a:rPr lang="en-US" sz="2400" dirty="0">
                <a:latin typeface="+mj-lt"/>
                <a:cs typeface="Times New Roman" panose="02020603050405020304" pitchFamily="18" charset="0"/>
              </a:rPr>
              <a:t>1. IN4007 Diode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+mj-lt"/>
                <a:cs typeface="Times New Roman" panose="02020603050405020304" pitchFamily="18" charset="0"/>
              </a:rPr>
              <a:t>2. Resistors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+mj-lt"/>
                <a:cs typeface="Times New Roman" panose="02020603050405020304" pitchFamily="18" charset="0"/>
              </a:rPr>
              <a:t>3. Capacitors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+mj-lt"/>
                <a:cs typeface="Times New Roman" panose="02020603050405020304" pitchFamily="18" charset="0"/>
              </a:rPr>
              <a:t>4. Switch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+mj-lt"/>
                <a:cs typeface="Times New Roman" panose="02020603050405020304" pitchFamily="18" charset="0"/>
              </a:rPr>
              <a:t>5. Voltage Regulator IC’s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+mj-lt"/>
                <a:cs typeface="Times New Roman" panose="02020603050405020304" pitchFamily="18" charset="0"/>
              </a:rPr>
              <a:t>6.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Enamelled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Copper Wire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+mj-lt"/>
                <a:cs typeface="Times New Roman" panose="02020603050405020304" pitchFamily="18" charset="0"/>
              </a:rPr>
              <a:t>7. Transformer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+mj-lt"/>
                <a:cs typeface="Times New Roman" panose="02020603050405020304" pitchFamily="18" charset="0"/>
              </a:rPr>
              <a:t>8. Connectors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9. Breadboard</a:t>
            </a:r>
            <a:endParaRPr lang="en-IN" sz="2400" kern="0" dirty="0">
              <a:latin typeface="+mj-lt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711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FE5495-E2A9-F442-EF22-933F5D997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45" t="30420" r="30898" b="16893"/>
          <a:stretch/>
        </p:blipFill>
        <p:spPr>
          <a:xfrm>
            <a:off x="482353" y="867791"/>
            <a:ext cx="7427650" cy="5536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A0296-6A54-7C02-266E-FD9F58626D57}"/>
              </a:ext>
            </a:extLst>
          </p:cNvPr>
          <p:cNvSpPr txBox="1"/>
          <p:nvPr/>
        </p:nvSpPr>
        <p:spPr>
          <a:xfrm>
            <a:off x="3193001" y="-24174"/>
            <a:ext cx="529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     CIRCUIT DIAGRAMS</a:t>
            </a:r>
            <a:endParaRPr lang="en-IN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56A1C-19D4-ACD0-4DD9-AA43608C95BE}"/>
              </a:ext>
            </a:extLst>
          </p:cNvPr>
          <p:cNvSpPr txBox="1"/>
          <p:nvPr/>
        </p:nvSpPr>
        <p:spPr>
          <a:xfrm>
            <a:off x="8558074" y="2725444"/>
            <a:ext cx="2876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TRANSMITTER </a:t>
            </a:r>
          </a:p>
          <a:p>
            <a:r>
              <a:rPr lang="en-US" sz="3600" dirty="0"/>
              <a:t>CIRCUIT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5015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1BC428D-F244-64C9-C9BD-6ED926AC5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83" t="36116" r="31189" b="20129"/>
          <a:stretch/>
        </p:blipFill>
        <p:spPr>
          <a:xfrm>
            <a:off x="2281238" y="639270"/>
            <a:ext cx="7518964" cy="4840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6A290-59CC-4B8A-3E06-783CB3A4122B}"/>
              </a:ext>
            </a:extLst>
          </p:cNvPr>
          <p:cNvSpPr txBox="1"/>
          <p:nvPr/>
        </p:nvSpPr>
        <p:spPr>
          <a:xfrm>
            <a:off x="4448153" y="5764213"/>
            <a:ext cx="5481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RECIEVER CIRCUIT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7222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5E240807-ADD8-0A7A-D8A6-DF6D54481AD9}"/>
              </a:ext>
            </a:extLst>
          </p:cNvPr>
          <p:cNvSpPr/>
          <p:nvPr/>
        </p:nvSpPr>
        <p:spPr>
          <a:xfrm>
            <a:off x="1618695" y="1597980"/>
            <a:ext cx="9072979" cy="4918230"/>
          </a:xfrm>
          <a:prstGeom prst="round2DiagRect">
            <a:avLst/>
          </a:prstGeom>
          <a:solidFill>
            <a:srgbClr val="54CCD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40DD6-23D4-3C3E-1FDD-003D07876CC1}"/>
              </a:ext>
            </a:extLst>
          </p:cNvPr>
          <p:cNvSpPr txBox="1"/>
          <p:nvPr/>
        </p:nvSpPr>
        <p:spPr>
          <a:xfrm>
            <a:off x="2148396" y="1838006"/>
            <a:ext cx="817633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Times New Roman" panose="02020603050405020304" pitchFamily="18" charset="0"/>
              </a:rPr>
              <a:t>∙ </a:t>
            </a:r>
            <a:r>
              <a:rPr lang="en-US" sz="2800" b="0" i="0" dirty="0">
                <a:effectLst/>
                <a:latin typeface="+mj-lt"/>
                <a:cs typeface="Times New Roman" panose="02020603050405020304" pitchFamily="18" charset="0"/>
              </a:rPr>
              <a:t>In conclusion, wireless chargers offer a convenient and cable-free way to charge compatible devices.</a:t>
            </a:r>
          </a:p>
          <a:p>
            <a:r>
              <a:rPr lang="en-US" sz="2800" b="1" dirty="0">
                <a:latin typeface="+mj-lt"/>
                <a:cs typeface="Times New Roman" panose="02020603050405020304" pitchFamily="18" charset="0"/>
              </a:rPr>
              <a:t>∙ </a:t>
            </a:r>
            <a:r>
              <a:rPr lang="en-US" sz="2800" b="0" i="0" dirty="0">
                <a:effectLst/>
                <a:latin typeface="+mj-lt"/>
                <a:cs typeface="Times New Roman" panose="02020603050405020304" pitchFamily="18" charset="0"/>
              </a:rPr>
              <a:t>With the increasing availability and compatibility of wireless charging technology, it has become a popular    </a:t>
            </a:r>
          </a:p>
          <a:p>
            <a:r>
              <a:rPr lang="en-US" sz="2800" dirty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sz="2800" b="0" i="0" dirty="0">
                <a:effectLst/>
                <a:latin typeface="+mj-lt"/>
                <a:cs typeface="Times New Roman" panose="02020603050405020304" pitchFamily="18" charset="0"/>
              </a:rPr>
              <a:t>choice for users seeking a hassle-free charging experience.</a:t>
            </a:r>
          </a:p>
          <a:p>
            <a:r>
              <a:rPr lang="en-US" sz="2800" b="1" dirty="0">
                <a:latin typeface="+mj-lt"/>
                <a:cs typeface="Times New Roman" panose="02020603050405020304" pitchFamily="18" charset="0"/>
              </a:rPr>
              <a:t>∙ </a:t>
            </a:r>
            <a:r>
              <a:rPr lang="en-US" sz="2800" b="0" i="0" dirty="0">
                <a:effectLst/>
                <a:latin typeface="+mj-lt"/>
                <a:cs typeface="Times New Roman" panose="02020603050405020304" pitchFamily="18" charset="0"/>
              </a:rPr>
              <a:t>As technology continues to advance, we can expect further improvements in efficiency and charging speeds,  </a:t>
            </a:r>
          </a:p>
          <a:p>
            <a:r>
              <a:rPr lang="en-US" sz="2800" dirty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sz="2800" b="0" i="0" dirty="0">
                <a:effectLst/>
                <a:latin typeface="+mj-lt"/>
                <a:cs typeface="Times New Roman" panose="02020603050405020304" pitchFamily="18" charset="0"/>
              </a:rPr>
              <a:t>making wireless charging an even more viable and widespread option in the future</a:t>
            </a:r>
            <a:endParaRPr lang="en-IN" sz="2800" dirty="0">
              <a:latin typeface="+mj-lt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2B969-F8D6-1AC3-EC8E-AADCAA7247AB}"/>
              </a:ext>
            </a:extLst>
          </p:cNvPr>
          <p:cNvSpPr txBox="1"/>
          <p:nvPr/>
        </p:nvSpPr>
        <p:spPr>
          <a:xfrm>
            <a:off x="2352582" y="831636"/>
            <a:ext cx="472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CONCLUSION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7288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158</TotalTime>
  <Words>329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Tw Cen MT</vt:lpstr>
      <vt:lpstr>Circuit</vt:lpstr>
      <vt:lpstr>WIRELESS CHARGER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CHARGER</dc:title>
  <dc:creator>kjanhavijitesh@outlook.com</dc:creator>
  <cp:lastModifiedBy>kjanhavijitesh@outlook.com</cp:lastModifiedBy>
  <cp:revision>1</cp:revision>
  <dcterms:created xsi:type="dcterms:W3CDTF">2023-06-07T10:30:49Z</dcterms:created>
  <dcterms:modified xsi:type="dcterms:W3CDTF">2023-06-07T13:09:24Z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